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77" d="100"/>
          <a:sy n="77" d="100"/>
        </p:scale>
        <p:origin x="126" y="7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A51282FD-7900-4874-88E4-5C8F92422A10}" type="datetimeFigureOut">
              <a:rPr lang="en-US" smtClean="0"/>
              <a:t>2/4/2016</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BD10B6D-8038-4889-9861-1675FB97BDB6}"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84443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1282FD-7900-4874-88E4-5C8F92422A10}" type="datetimeFigureOut">
              <a:rPr lang="en-US" smtClean="0"/>
              <a:t>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D10B6D-8038-4889-9861-1675FB97BDB6}" type="slidenum">
              <a:rPr lang="en-US" smtClean="0"/>
              <a:t>‹#›</a:t>
            </a:fld>
            <a:endParaRPr lang="en-US"/>
          </a:p>
        </p:txBody>
      </p:sp>
    </p:spTree>
    <p:extLst>
      <p:ext uri="{BB962C8B-B14F-4D97-AF65-F5344CB8AC3E}">
        <p14:creationId xmlns:p14="http://schemas.microsoft.com/office/powerpoint/2010/main" val="2531413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1282FD-7900-4874-88E4-5C8F92422A10}" type="datetimeFigureOut">
              <a:rPr lang="en-US" smtClean="0"/>
              <a:t>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D10B6D-8038-4889-9861-1675FB97BDB6}" type="slidenum">
              <a:rPr lang="en-US" smtClean="0"/>
              <a:t>‹#›</a:t>
            </a:fld>
            <a:endParaRPr lang="en-US"/>
          </a:p>
        </p:txBody>
      </p:sp>
    </p:spTree>
    <p:extLst>
      <p:ext uri="{BB962C8B-B14F-4D97-AF65-F5344CB8AC3E}">
        <p14:creationId xmlns:p14="http://schemas.microsoft.com/office/powerpoint/2010/main" val="4107118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1282FD-7900-4874-88E4-5C8F92422A10}" type="datetimeFigureOut">
              <a:rPr lang="en-US" smtClean="0"/>
              <a:t>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D10B6D-8038-4889-9861-1675FB97BDB6}" type="slidenum">
              <a:rPr lang="en-US" smtClean="0"/>
              <a:t>‹#›</a:t>
            </a:fld>
            <a:endParaRPr lang="en-US"/>
          </a:p>
        </p:txBody>
      </p:sp>
    </p:spTree>
    <p:extLst>
      <p:ext uri="{BB962C8B-B14F-4D97-AF65-F5344CB8AC3E}">
        <p14:creationId xmlns:p14="http://schemas.microsoft.com/office/powerpoint/2010/main" val="4267696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1282FD-7900-4874-88E4-5C8F92422A10}" type="datetimeFigureOut">
              <a:rPr lang="en-US" smtClean="0"/>
              <a:t>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D10B6D-8038-4889-9861-1675FB97BDB6}"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826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51282FD-7900-4874-88E4-5C8F92422A10}" type="datetimeFigureOut">
              <a:rPr lang="en-US" smtClean="0"/>
              <a:t>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D10B6D-8038-4889-9861-1675FB97BDB6}" type="slidenum">
              <a:rPr lang="en-US" smtClean="0"/>
              <a:t>‹#›</a:t>
            </a:fld>
            <a:endParaRPr lang="en-US"/>
          </a:p>
        </p:txBody>
      </p:sp>
    </p:spTree>
    <p:extLst>
      <p:ext uri="{BB962C8B-B14F-4D97-AF65-F5344CB8AC3E}">
        <p14:creationId xmlns:p14="http://schemas.microsoft.com/office/powerpoint/2010/main" val="863134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51282FD-7900-4874-88E4-5C8F92422A10}" type="datetimeFigureOut">
              <a:rPr lang="en-US" smtClean="0"/>
              <a:t>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D10B6D-8038-4889-9861-1675FB97BDB6}" type="slidenum">
              <a:rPr lang="en-US" smtClean="0"/>
              <a:t>‹#›</a:t>
            </a:fld>
            <a:endParaRPr lang="en-US"/>
          </a:p>
        </p:txBody>
      </p:sp>
    </p:spTree>
    <p:extLst>
      <p:ext uri="{BB962C8B-B14F-4D97-AF65-F5344CB8AC3E}">
        <p14:creationId xmlns:p14="http://schemas.microsoft.com/office/powerpoint/2010/main" val="1787987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51282FD-7900-4874-88E4-5C8F92422A10}" type="datetimeFigureOut">
              <a:rPr lang="en-US" smtClean="0"/>
              <a:t>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D10B6D-8038-4889-9861-1675FB97BDB6}" type="slidenum">
              <a:rPr lang="en-US" smtClean="0"/>
              <a:t>‹#›</a:t>
            </a:fld>
            <a:endParaRPr lang="en-US"/>
          </a:p>
        </p:txBody>
      </p:sp>
    </p:spTree>
    <p:extLst>
      <p:ext uri="{BB962C8B-B14F-4D97-AF65-F5344CB8AC3E}">
        <p14:creationId xmlns:p14="http://schemas.microsoft.com/office/powerpoint/2010/main" val="759144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1282FD-7900-4874-88E4-5C8F92422A10}" type="datetimeFigureOut">
              <a:rPr lang="en-US" smtClean="0"/>
              <a:t>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D10B6D-8038-4889-9861-1675FB97BDB6}" type="slidenum">
              <a:rPr lang="en-US" smtClean="0"/>
              <a:t>‹#›</a:t>
            </a:fld>
            <a:endParaRPr lang="en-US"/>
          </a:p>
        </p:txBody>
      </p:sp>
    </p:spTree>
    <p:extLst>
      <p:ext uri="{BB962C8B-B14F-4D97-AF65-F5344CB8AC3E}">
        <p14:creationId xmlns:p14="http://schemas.microsoft.com/office/powerpoint/2010/main" val="3593249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1282FD-7900-4874-88E4-5C8F92422A10}" type="datetimeFigureOut">
              <a:rPr lang="en-US" smtClean="0"/>
              <a:t>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D10B6D-8038-4889-9861-1675FB97BDB6}" type="slidenum">
              <a:rPr lang="en-US" smtClean="0"/>
              <a:t>‹#›</a:t>
            </a:fld>
            <a:endParaRPr lang="en-US"/>
          </a:p>
        </p:txBody>
      </p:sp>
    </p:spTree>
    <p:extLst>
      <p:ext uri="{BB962C8B-B14F-4D97-AF65-F5344CB8AC3E}">
        <p14:creationId xmlns:p14="http://schemas.microsoft.com/office/powerpoint/2010/main" val="1888134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1282FD-7900-4874-88E4-5C8F92422A10}" type="datetimeFigureOut">
              <a:rPr lang="en-US" smtClean="0"/>
              <a:t>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D10B6D-8038-4889-9861-1675FB97BDB6}" type="slidenum">
              <a:rPr lang="en-US" smtClean="0"/>
              <a:t>‹#›</a:t>
            </a:fld>
            <a:endParaRPr lang="en-US"/>
          </a:p>
        </p:txBody>
      </p:sp>
    </p:spTree>
    <p:extLst>
      <p:ext uri="{BB962C8B-B14F-4D97-AF65-F5344CB8AC3E}">
        <p14:creationId xmlns:p14="http://schemas.microsoft.com/office/powerpoint/2010/main" val="61407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A51282FD-7900-4874-88E4-5C8F92422A10}" type="datetimeFigureOut">
              <a:rPr lang="en-US" smtClean="0"/>
              <a:t>2/4/2016</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9BD10B6D-8038-4889-9861-1675FB97BDB6}" type="slidenum">
              <a:rPr lang="en-US" smtClean="0"/>
              <a:t>‹#›</a:t>
            </a:fld>
            <a:endParaRPr lang="en-US"/>
          </a:p>
        </p:txBody>
      </p:sp>
    </p:spTree>
    <p:extLst>
      <p:ext uri="{BB962C8B-B14F-4D97-AF65-F5344CB8AC3E}">
        <p14:creationId xmlns:p14="http://schemas.microsoft.com/office/powerpoint/2010/main" val="257413999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73497" y="4097151"/>
            <a:ext cx="9966960" cy="1948125"/>
          </a:xfrm>
        </p:spPr>
        <p:txBody>
          <a:bodyPr>
            <a:normAutofit fontScale="90000"/>
          </a:bodyPr>
          <a:lstStyle/>
          <a:p>
            <a:r>
              <a:rPr lang="en-US" dirty="0" smtClean="0">
                <a:solidFill>
                  <a:schemeClr val="tx1"/>
                </a:solidFill>
              </a:rPr>
              <a:t>The Gettysburg address</a:t>
            </a:r>
            <a:endParaRPr lang="en-US" dirty="0">
              <a:solidFill>
                <a:schemeClr val="tx1"/>
              </a:solidFill>
            </a:endParaRPr>
          </a:p>
        </p:txBody>
      </p:sp>
      <p:sp>
        <p:nvSpPr>
          <p:cNvPr id="3" name="Subtitle 2"/>
          <p:cNvSpPr>
            <a:spLocks noGrp="1"/>
          </p:cNvSpPr>
          <p:nvPr>
            <p:ph type="subTitle" idx="1"/>
          </p:nvPr>
        </p:nvSpPr>
        <p:spPr>
          <a:xfrm>
            <a:off x="1709530" y="6045276"/>
            <a:ext cx="8767860" cy="1388165"/>
          </a:xfrm>
        </p:spPr>
        <p:txBody>
          <a:bodyPr/>
          <a:lstStyle/>
          <a:p>
            <a:r>
              <a:rPr lang="en-US" dirty="0" smtClean="0">
                <a:solidFill>
                  <a:schemeClr val="tx1"/>
                </a:solidFill>
              </a:rPr>
              <a:t>Abraham Lincoln’s Speech Redefining the Civil War, November 19</a:t>
            </a:r>
            <a:r>
              <a:rPr lang="en-US" baseline="30000" dirty="0" smtClean="0">
                <a:solidFill>
                  <a:schemeClr val="tx1"/>
                </a:solidFill>
              </a:rPr>
              <a:t>th</a:t>
            </a:r>
            <a:r>
              <a:rPr lang="en-US" dirty="0" smtClean="0">
                <a:solidFill>
                  <a:schemeClr val="tx1"/>
                </a:solidFill>
              </a:rPr>
              <a:t>, 1863</a:t>
            </a:r>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6365" y="376401"/>
            <a:ext cx="6934612" cy="3296963"/>
          </a:xfrm>
          <a:prstGeom prst="rect">
            <a:avLst/>
          </a:prstGeom>
        </p:spPr>
      </p:pic>
    </p:spTree>
    <p:extLst>
      <p:ext uri="{BB962C8B-B14F-4D97-AF65-F5344CB8AC3E}">
        <p14:creationId xmlns:p14="http://schemas.microsoft.com/office/powerpoint/2010/main" val="23572546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“Four score and seven years ago…” </a:t>
            </a:r>
            <a:endParaRPr lang="en-US" dirty="0">
              <a:solidFill>
                <a:schemeClr val="tx1"/>
              </a:solidFill>
            </a:endParaRPr>
          </a:p>
        </p:txBody>
      </p:sp>
      <p:sp>
        <p:nvSpPr>
          <p:cNvPr id="3" name="Content Placeholder 2"/>
          <p:cNvSpPr>
            <a:spLocks noGrp="1"/>
          </p:cNvSpPr>
          <p:nvPr>
            <p:ph sz="half" idx="1"/>
          </p:nvPr>
        </p:nvSpPr>
        <p:spPr>
          <a:xfrm>
            <a:off x="1325880" y="1631730"/>
            <a:ext cx="4754880" cy="4023360"/>
          </a:xfrm>
        </p:spPr>
        <p:txBody>
          <a:bodyPr>
            <a:noAutofit/>
          </a:bodyPr>
          <a:lstStyle/>
          <a:p>
            <a:pPr marL="45720" indent="0">
              <a:buNone/>
            </a:pPr>
            <a:r>
              <a:rPr lang="en-US" sz="30000" dirty="0" smtClean="0">
                <a:solidFill>
                  <a:schemeClr val="tx1"/>
                </a:solidFill>
              </a:rPr>
              <a:t>87</a:t>
            </a:r>
            <a:endParaRPr lang="en-US" sz="30000" dirty="0">
              <a:solidFill>
                <a:schemeClr val="tx1"/>
              </a:solidFill>
            </a:endParaRPr>
          </a:p>
        </p:txBody>
      </p:sp>
      <p:sp>
        <p:nvSpPr>
          <p:cNvPr id="4" name="Content Placeholder 3"/>
          <p:cNvSpPr>
            <a:spLocks noGrp="1"/>
          </p:cNvSpPr>
          <p:nvPr>
            <p:ph sz="half" idx="2"/>
          </p:nvPr>
        </p:nvSpPr>
        <p:spPr/>
        <p:txBody>
          <a:bodyPr/>
          <a:lstStyle/>
          <a:p>
            <a:pPr marL="45720" indent="0">
              <a:buNone/>
            </a:pPr>
            <a:r>
              <a:rPr lang="en-US" dirty="0" smtClean="0">
                <a:solidFill>
                  <a:schemeClr val="tx1"/>
                </a:solidFill>
              </a:rPr>
              <a:t>The opening line of the Gettysburg Address is a classic in oratory.  “Friends, Romans, Countrymen” may be the only other opening line as well known.  The expression is just a number.  A score is twenty.  Four score, then, is eighty.  Four score and seven in eighty-seven years.</a:t>
            </a:r>
          </a:p>
          <a:p>
            <a:pPr marL="45720" indent="0">
              <a:buNone/>
            </a:pPr>
            <a:r>
              <a:rPr lang="en-US" dirty="0" smtClean="0">
                <a:solidFill>
                  <a:schemeClr val="tx1"/>
                </a:solidFill>
              </a:rPr>
              <a:t>Lincoln didn’t use this expression for any particular reason, it was just the conventional way to count years in the 19</a:t>
            </a:r>
            <a:r>
              <a:rPr lang="en-US" baseline="30000" dirty="0" smtClean="0">
                <a:solidFill>
                  <a:schemeClr val="tx1"/>
                </a:solidFill>
              </a:rPr>
              <a:t>th</a:t>
            </a:r>
            <a:r>
              <a:rPr lang="en-US" dirty="0" smtClean="0">
                <a:solidFill>
                  <a:schemeClr val="tx1"/>
                </a:solidFill>
              </a:rPr>
              <a:t> Century.</a:t>
            </a:r>
            <a:endParaRPr lang="en-US" dirty="0">
              <a:solidFill>
                <a:schemeClr val="tx1"/>
              </a:solidFill>
            </a:endParaRPr>
          </a:p>
        </p:txBody>
      </p:sp>
    </p:spTree>
    <p:extLst>
      <p:ext uri="{BB962C8B-B14F-4D97-AF65-F5344CB8AC3E}">
        <p14:creationId xmlns:p14="http://schemas.microsoft.com/office/powerpoint/2010/main" val="18675045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Four score and seven years ago was 1776.</a:t>
            </a:r>
            <a:endParaRPr lang="en-US" dirty="0">
              <a:solidFill>
                <a:schemeClr val="tx1"/>
              </a:solidFill>
            </a:endParaRPr>
          </a:p>
        </p:txBody>
      </p:sp>
      <p:sp>
        <p:nvSpPr>
          <p:cNvPr id="3" name="Content Placeholder 2"/>
          <p:cNvSpPr>
            <a:spLocks noGrp="1"/>
          </p:cNvSpPr>
          <p:nvPr>
            <p:ph sz="half" idx="1"/>
          </p:nvPr>
        </p:nvSpPr>
        <p:spPr/>
        <p:txBody>
          <a:bodyPr/>
          <a:lstStyle/>
          <a:p>
            <a:pPr marL="45720" indent="0">
              <a:buNone/>
            </a:pPr>
            <a:r>
              <a:rPr lang="en-US" dirty="0" smtClean="0">
                <a:solidFill>
                  <a:schemeClr val="tx1"/>
                </a:solidFill>
              </a:rPr>
              <a:t>Lincoln was invoking the year 1776 because that was the year Americans declared independence from England.  This is important simply because Lincoln wants his audience to consider the original goals of our nation: than man would be allowed liberty, and that democratic processes would be used to guarantee equality for all. We fought against England to avoid tyranny and subjugation, and the Civil War had a similar purpose in his mind. </a:t>
            </a:r>
            <a:endParaRPr lang="en-US" dirty="0">
              <a:solidFill>
                <a:schemeClr val="tx1"/>
              </a:solidFill>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879970" y="2057399"/>
            <a:ext cx="5408140" cy="3934422"/>
          </a:xfrm>
        </p:spPr>
      </p:pic>
    </p:spTree>
    <p:extLst>
      <p:ext uri="{BB962C8B-B14F-4D97-AF65-F5344CB8AC3E}">
        <p14:creationId xmlns:p14="http://schemas.microsoft.com/office/powerpoint/2010/main" val="19582910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Declaration of Independence</a:t>
            </a:r>
            <a:endParaRPr lang="en-US" dirty="0">
              <a:solidFill>
                <a:schemeClr val="tx1"/>
              </a:solidFill>
            </a:endParaRPr>
          </a:p>
        </p:txBody>
      </p:sp>
      <p:sp>
        <p:nvSpPr>
          <p:cNvPr id="3" name="Content Placeholder 2"/>
          <p:cNvSpPr>
            <a:spLocks noGrp="1"/>
          </p:cNvSpPr>
          <p:nvPr>
            <p:ph sz="half" idx="1"/>
          </p:nvPr>
        </p:nvSpPr>
        <p:spPr>
          <a:xfrm>
            <a:off x="1143000" y="2057398"/>
            <a:ext cx="6172200" cy="4264573"/>
          </a:xfrm>
        </p:spPr>
        <p:txBody>
          <a:bodyPr>
            <a:normAutofit/>
          </a:bodyPr>
          <a:lstStyle/>
          <a:p>
            <a:pPr marL="45720" indent="0">
              <a:buNone/>
            </a:pPr>
            <a:r>
              <a:rPr lang="en-US" dirty="0" smtClean="0">
                <a:solidFill>
                  <a:schemeClr val="tx1"/>
                </a:solidFill>
              </a:rPr>
              <a:t>In 1776, Thomas Jefferson wrote, “We hold these truths to be self-evident: that all men are created equal, that they are endowed by their Creator with certain unalienable rights, that among these are life, liberty, and the pursuit of happiness.”</a:t>
            </a:r>
          </a:p>
          <a:p>
            <a:pPr marL="45720" indent="0">
              <a:buNone/>
            </a:pPr>
            <a:r>
              <a:rPr lang="en-US" dirty="0" smtClean="0">
                <a:solidFill>
                  <a:schemeClr val="tx1"/>
                </a:solidFill>
              </a:rPr>
              <a:t>Lincoln may never have anticipated that this very short speech would someday be held up as a corollary – or a coda – which amplifies the original intent of the Declaration of Independence.  Lincoln may have thought of the speech as a memorial; however, this was a speech to redefine the purpose of the Union.</a:t>
            </a:r>
            <a:endParaRPr lang="en-US" dirty="0">
              <a:solidFill>
                <a:schemeClr val="tx1"/>
              </a:solidFill>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7738719" y="1790487"/>
            <a:ext cx="3279801" cy="4373982"/>
          </a:xfrm>
        </p:spPr>
      </p:pic>
    </p:spTree>
    <p:extLst>
      <p:ext uri="{BB962C8B-B14F-4D97-AF65-F5344CB8AC3E}">
        <p14:creationId xmlns:p14="http://schemas.microsoft.com/office/powerpoint/2010/main" val="24321973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609600"/>
            <a:ext cx="10160876" cy="1356360"/>
          </a:xfrm>
        </p:spPr>
        <p:txBody>
          <a:bodyPr/>
          <a:lstStyle/>
          <a:p>
            <a:r>
              <a:rPr lang="en-US" dirty="0" smtClean="0">
                <a:solidFill>
                  <a:schemeClr val="tx1"/>
                </a:solidFill>
              </a:rPr>
              <a:t>To Dedicate Gettysburg National Cemetery</a:t>
            </a:r>
            <a:endParaRPr lang="en-US" dirty="0">
              <a:solidFill>
                <a:schemeClr val="tx1"/>
              </a:solidFill>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92037" y="1965960"/>
            <a:ext cx="5226269" cy="3914578"/>
          </a:xfrm>
        </p:spPr>
      </p:pic>
      <p:sp>
        <p:nvSpPr>
          <p:cNvPr id="4" name="Content Placeholder 3"/>
          <p:cNvSpPr>
            <a:spLocks noGrp="1"/>
          </p:cNvSpPr>
          <p:nvPr>
            <p:ph sz="half" idx="2"/>
          </p:nvPr>
        </p:nvSpPr>
        <p:spPr>
          <a:xfrm>
            <a:off x="6267612" y="1965960"/>
            <a:ext cx="4910140" cy="4114800"/>
          </a:xfrm>
        </p:spPr>
        <p:txBody>
          <a:bodyPr>
            <a:normAutofit lnSpcReduction="10000"/>
          </a:bodyPr>
          <a:lstStyle/>
          <a:p>
            <a:pPr marL="45720" indent="0">
              <a:buNone/>
            </a:pPr>
            <a:r>
              <a:rPr lang="en-US" dirty="0" smtClean="0">
                <a:solidFill>
                  <a:schemeClr val="tx1"/>
                </a:solidFill>
              </a:rPr>
              <a:t>Gettysburg, Pennsylvania was a city of just about five thousand people.  During the battle in July of 1863, there were over 50,000 casualties.  This was far more than the tiny hamlet was equipped to provide nursing for – even the most basic triage services. </a:t>
            </a:r>
          </a:p>
          <a:p>
            <a:pPr marL="45720" indent="0">
              <a:buNone/>
            </a:pPr>
            <a:r>
              <a:rPr lang="en-US" dirty="0" smtClean="0">
                <a:solidFill>
                  <a:schemeClr val="tx1"/>
                </a:solidFill>
              </a:rPr>
              <a:t>Over 7,000 dead soldiers – more dead than alive in Gettysburg – must be buried.  Lincoln came to dedicate the portion of the National Cemetery where the Union dead – not the Confederates – would be buried. </a:t>
            </a:r>
            <a:endParaRPr lang="en-US" dirty="0">
              <a:solidFill>
                <a:schemeClr val="tx1"/>
              </a:solidFill>
            </a:endParaRPr>
          </a:p>
        </p:txBody>
      </p:sp>
    </p:spTree>
    <p:extLst>
      <p:ext uri="{BB962C8B-B14F-4D97-AF65-F5344CB8AC3E}">
        <p14:creationId xmlns:p14="http://schemas.microsoft.com/office/powerpoint/2010/main" val="42407824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Lincoln on his own speech: </a:t>
            </a:r>
            <a:endParaRPr lang="en-US" dirty="0">
              <a:solidFill>
                <a:schemeClr val="tx1"/>
              </a:solidFill>
            </a:endParaRPr>
          </a:p>
        </p:txBody>
      </p:sp>
      <p:sp>
        <p:nvSpPr>
          <p:cNvPr id="3" name="Content Placeholder 2"/>
          <p:cNvSpPr>
            <a:spLocks noGrp="1"/>
          </p:cNvSpPr>
          <p:nvPr>
            <p:ph sz="half" idx="1"/>
          </p:nvPr>
        </p:nvSpPr>
        <p:spPr>
          <a:xfrm>
            <a:off x="1143000" y="2057399"/>
            <a:ext cx="5967248" cy="4023360"/>
          </a:xfrm>
        </p:spPr>
        <p:txBody>
          <a:bodyPr>
            <a:normAutofit/>
          </a:bodyPr>
          <a:lstStyle/>
          <a:p>
            <a:pPr marL="45720" indent="0">
              <a:buNone/>
            </a:pPr>
            <a:r>
              <a:rPr lang="en-US" sz="2400" i="1" dirty="0" smtClean="0">
                <a:solidFill>
                  <a:schemeClr val="tx1"/>
                </a:solidFill>
              </a:rPr>
              <a:t>“But</a:t>
            </a:r>
            <a:r>
              <a:rPr lang="en-US" sz="2400" i="1" dirty="0">
                <a:solidFill>
                  <a:schemeClr val="tx1"/>
                </a:solidFill>
              </a:rPr>
              <a:t>, in a larger sense, we can not dedicate -- we can not consecrate -- we can not hallow -- this ground. The brave men, living and dead, who struggled here, have consecrated it, far above our poor power to add or detract. The world will little note, nor long remember what we say here, but it can never forget what they did here. It is for us the living, rather, to be dedicated here to the unfinished work which they who fought here have thus far so nobly advanced</a:t>
            </a:r>
            <a:r>
              <a:rPr lang="en-US" sz="2400" i="1" dirty="0" smtClean="0">
                <a:solidFill>
                  <a:schemeClr val="tx1"/>
                </a:solidFill>
              </a:rPr>
              <a:t>.” </a:t>
            </a:r>
            <a:endParaRPr lang="en-US" sz="2400" i="1" dirty="0">
              <a:solidFill>
                <a:schemeClr val="tx1"/>
              </a:solidFill>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7622164" y="1287780"/>
            <a:ext cx="3396356" cy="4591945"/>
          </a:xfrm>
        </p:spPr>
      </p:pic>
      <p:sp>
        <p:nvSpPr>
          <p:cNvPr id="6" name="Rounded Rectangle 5"/>
          <p:cNvSpPr/>
          <p:nvPr/>
        </p:nvSpPr>
        <p:spPr>
          <a:xfrm>
            <a:off x="7472855" y="5502166"/>
            <a:ext cx="3720662" cy="8355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t>Lincoln was not even the keynote speaker at this event.  That honor went to the famed orator Edward Everett. </a:t>
            </a:r>
            <a:endParaRPr lang="en-US" sz="1600" dirty="0"/>
          </a:p>
        </p:txBody>
      </p:sp>
    </p:spTree>
    <p:extLst>
      <p:ext uri="{BB962C8B-B14F-4D97-AF65-F5344CB8AC3E}">
        <p14:creationId xmlns:p14="http://schemas.microsoft.com/office/powerpoint/2010/main" val="21770422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807" y="701039"/>
            <a:ext cx="10499834" cy="1356360"/>
          </a:xfrm>
        </p:spPr>
        <p:txBody>
          <a:bodyPr/>
          <a:lstStyle/>
          <a:p>
            <a:r>
              <a:rPr lang="en-US" dirty="0" smtClean="0">
                <a:solidFill>
                  <a:schemeClr val="tx1"/>
                </a:solidFill>
              </a:rPr>
              <a:t>Nothing less than democracy was at stake.</a:t>
            </a:r>
            <a:endParaRPr lang="en-US" dirty="0">
              <a:solidFill>
                <a:schemeClr val="tx1"/>
              </a:solidFill>
            </a:endParaRPr>
          </a:p>
        </p:txBody>
      </p:sp>
      <p:sp>
        <p:nvSpPr>
          <p:cNvPr id="3" name="Content Placeholder 2"/>
          <p:cNvSpPr>
            <a:spLocks noGrp="1"/>
          </p:cNvSpPr>
          <p:nvPr>
            <p:ph sz="half" idx="1"/>
          </p:nvPr>
        </p:nvSpPr>
        <p:spPr>
          <a:xfrm>
            <a:off x="701566" y="2057399"/>
            <a:ext cx="4754880" cy="4390698"/>
          </a:xfrm>
        </p:spPr>
        <p:txBody>
          <a:bodyPr>
            <a:normAutofit lnSpcReduction="10000"/>
          </a:bodyPr>
          <a:lstStyle/>
          <a:p>
            <a:pPr marL="45720" indent="0">
              <a:buNone/>
            </a:pPr>
            <a:r>
              <a:rPr lang="en-US" dirty="0" smtClean="0">
                <a:solidFill>
                  <a:schemeClr val="tx1"/>
                </a:solidFill>
              </a:rPr>
              <a:t>“It </a:t>
            </a:r>
            <a:r>
              <a:rPr lang="en-US" dirty="0">
                <a:solidFill>
                  <a:schemeClr val="tx1"/>
                </a:solidFill>
              </a:rPr>
              <a:t>is rather for us, the living, we here be dedicated to the great task remaining before us – that, from these honored dead we take increased devotion to that cause for which they here, gave the last full measure of devotion – that we here highly resolve these dead shall not have died in vain; that the nation, shall have a new birth of freedom, and that government of the people, by the people, for the people, shall not perish from the earth</a:t>
            </a:r>
            <a:r>
              <a:rPr lang="en-US" dirty="0" smtClean="0">
                <a:solidFill>
                  <a:schemeClr val="tx1"/>
                </a:solidFill>
              </a:rPr>
              <a:t>.” </a:t>
            </a:r>
          </a:p>
          <a:p>
            <a:pPr marL="45720" indent="0">
              <a:buNone/>
            </a:pPr>
            <a:r>
              <a:rPr lang="en-US" b="1" i="1" dirty="0" smtClean="0">
                <a:solidFill>
                  <a:schemeClr val="tx1"/>
                </a:solidFill>
              </a:rPr>
              <a:t>      - Abraham Lincoln, Nov. 19, 1863</a:t>
            </a:r>
            <a:endParaRPr lang="en-US" b="1" i="1" dirty="0">
              <a:solidFill>
                <a:schemeClr val="tx1"/>
              </a:solidFill>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38482" y="2175641"/>
            <a:ext cx="6255960" cy="3783725"/>
          </a:xfrm>
        </p:spPr>
      </p:pic>
    </p:spTree>
    <p:extLst>
      <p:ext uri="{BB962C8B-B14F-4D97-AF65-F5344CB8AC3E}">
        <p14:creationId xmlns:p14="http://schemas.microsoft.com/office/powerpoint/2010/main" val="17959805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Lincoln’s Gettysburg Address</a:t>
            </a:r>
            <a:endParaRPr lang="en-US" dirty="0">
              <a:solidFill>
                <a:schemeClr val="tx1"/>
              </a:solidFill>
            </a:endParaRPr>
          </a:p>
        </p:txBody>
      </p:sp>
      <p:sp>
        <p:nvSpPr>
          <p:cNvPr id="3" name="Content Placeholder 2"/>
          <p:cNvSpPr>
            <a:spLocks noGrp="1"/>
          </p:cNvSpPr>
          <p:nvPr>
            <p:ph sz="half" idx="1"/>
          </p:nvPr>
        </p:nvSpPr>
        <p:spPr>
          <a:xfrm>
            <a:off x="472965" y="1734206"/>
            <a:ext cx="5644055" cy="4650827"/>
          </a:xfrm>
        </p:spPr>
        <p:txBody>
          <a:bodyPr>
            <a:normAutofit/>
          </a:bodyPr>
          <a:lstStyle/>
          <a:p>
            <a:pPr marL="502920" indent="-457200">
              <a:buAutoNum type="arabicPeriod"/>
            </a:pPr>
            <a:r>
              <a:rPr lang="en-US" dirty="0" smtClean="0">
                <a:solidFill>
                  <a:schemeClr val="tx1"/>
                </a:solidFill>
              </a:rPr>
              <a:t>The democratic government of the United States of America must be preserved.  Lincoln had often articulated the notion that secession was a process which might repeat infinitely – until anarchy set in.  So, preserving democratic government was one goal.</a:t>
            </a:r>
          </a:p>
          <a:p>
            <a:pPr marL="502920" indent="-457200">
              <a:buAutoNum type="arabicPeriod"/>
            </a:pPr>
            <a:r>
              <a:rPr lang="en-US" dirty="0" smtClean="0">
                <a:solidFill>
                  <a:schemeClr val="tx1"/>
                </a:solidFill>
              </a:rPr>
              <a:t>The second goal was more beautifully stated.  Lincoln claimed that there must be “a new birth of freedom.”  This statement, just a few months after his issuance of the Emancipation Proclamation, was a clear reference to the liberty of the formerly enslaved. </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770419" y="1733550"/>
            <a:ext cx="4299487" cy="4346575"/>
          </a:xfrm>
        </p:spPr>
      </p:pic>
    </p:spTree>
    <p:extLst>
      <p:ext uri="{BB962C8B-B14F-4D97-AF65-F5344CB8AC3E}">
        <p14:creationId xmlns:p14="http://schemas.microsoft.com/office/powerpoint/2010/main" val="3483166565"/>
      </p:ext>
    </p:extLst>
  </p:cSld>
  <p:clrMapOvr>
    <a:masterClrMapping/>
  </p:clrMapOvr>
  <p:timing>
    <p:tnLst>
      <p:par>
        <p:cTn id="1" dur="indefinite" restart="never" nodeType="tmRoot"/>
      </p:par>
    </p:tn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TM03457444[[fn=Basis]]</Template>
  <TotalTime>54</TotalTime>
  <Words>738</Words>
  <Application>Microsoft Office PowerPoint</Application>
  <PresentationFormat>Widescreen</PresentationFormat>
  <Paragraphs>23</Paragraphs>
  <Slides>8</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8</vt:i4>
      </vt:variant>
    </vt:vector>
  </HeadingPairs>
  <TitlesOfParts>
    <vt:vector size="10" baseType="lpstr">
      <vt:lpstr>Corbel</vt:lpstr>
      <vt:lpstr>Basis</vt:lpstr>
      <vt:lpstr>The Gettysburg address</vt:lpstr>
      <vt:lpstr>“Four score and seven years ago…” </vt:lpstr>
      <vt:lpstr>Four score and seven years ago was 1776.</vt:lpstr>
      <vt:lpstr>The Declaration of Independence</vt:lpstr>
      <vt:lpstr>To Dedicate Gettysburg National Cemetery</vt:lpstr>
      <vt:lpstr>Lincoln on his own speech: </vt:lpstr>
      <vt:lpstr>Nothing less than democracy was at stake.</vt:lpstr>
      <vt:lpstr>Lincoln’s Gettysburg Address</vt:lpstr>
    </vt:vector>
  </TitlesOfParts>
  <Company>Tidewater Community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Gettysburg address</dc:title>
  <dc:creator>TCC User</dc:creator>
  <cp:lastModifiedBy>Adam Henry</cp:lastModifiedBy>
  <cp:revision>7</cp:revision>
  <dcterms:created xsi:type="dcterms:W3CDTF">2016-02-03T22:24:44Z</dcterms:created>
  <dcterms:modified xsi:type="dcterms:W3CDTF">2016-02-04T12:14:54Z</dcterms:modified>
</cp:coreProperties>
</file>